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256" r:id="rId2"/>
    <p:sldId id="355" r:id="rId3"/>
    <p:sldId id="378" r:id="rId4"/>
    <p:sldId id="376" r:id="rId5"/>
    <p:sldId id="358" r:id="rId6"/>
    <p:sldId id="356" r:id="rId7"/>
    <p:sldId id="357" r:id="rId8"/>
    <p:sldId id="368" r:id="rId9"/>
    <p:sldId id="359" r:id="rId10"/>
    <p:sldId id="360" r:id="rId11"/>
    <p:sldId id="361" r:id="rId12"/>
    <p:sldId id="362" r:id="rId13"/>
    <p:sldId id="364" r:id="rId14"/>
    <p:sldId id="365" r:id="rId15"/>
    <p:sldId id="366" r:id="rId16"/>
    <p:sldId id="363" r:id="rId17"/>
    <p:sldId id="37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E6FEF0-8B13-4876-83FC-2CDB44EAC2A6}">
          <p14:sldIdLst>
            <p14:sldId id="256"/>
            <p14:sldId id="355"/>
            <p14:sldId id="378"/>
            <p14:sldId id="376"/>
            <p14:sldId id="358"/>
            <p14:sldId id="356"/>
            <p14:sldId id="357"/>
            <p14:sldId id="368"/>
            <p14:sldId id="359"/>
            <p14:sldId id="360"/>
            <p14:sldId id="361"/>
            <p14:sldId id="362"/>
            <p14:sldId id="364"/>
            <p14:sldId id="365"/>
            <p14:sldId id="366"/>
            <p14:sldId id="363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47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8F9C-6134-49C0-9C18-1FAEE0CFE382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BD21-5B77-4164-BFAC-85E5ED938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1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https://www.boerenbusiness.nl/agribusiness/artikel/10885471/nederlandse-biologische-landbouw-groeit-door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7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6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7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163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191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8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894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357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4180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3707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70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75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7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8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0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97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17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5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73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578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8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8614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5276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1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256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15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AFABFC9-96D6-42F2-B2CB-7447290321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2384" y="3668937"/>
            <a:ext cx="8675688" cy="248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5400" b="1" dirty="0"/>
              <a:t>Keuzedeel</a:t>
            </a:r>
            <a:br>
              <a:rPr lang="nl-NL" sz="5400" b="1" dirty="0"/>
            </a:br>
            <a:r>
              <a:rPr lang="nl-NL" sz="5400" b="1" dirty="0"/>
              <a:t>Biologische Bedrijfsvoering</a:t>
            </a:r>
          </a:p>
          <a:p>
            <a:endParaRPr lang="nl-NL" sz="3900" b="1" dirty="0"/>
          </a:p>
          <a:p>
            <a:r>
              <a:rPr lang="nl-NL" sz="3900"/>
              <a:t>Introductie les: </a:t>
            </a:r>
            <a:endParaRPr lang="nl-NL" sz="3900" dirty="0"/>
          </a:p>
          <a:p>
            <a:r>
              <a:rPr lang="nl-NL" sz="3900" dirty="0"/>
              <a:t>Opdracht en 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7A09DC7-E94C-45CE-AEE1-F0B0E659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41" y="882129"/>
            <a:ext cx="9423997" cy="5300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3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83115B6-B7E3-4841-8E41-EB2E3C668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55" y="371906"/>
            <a:ext cx="5059489" cy="611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9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1684A5F-774B-476C-ABB1-465C63D6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2015690"/>
            <a:ext cx="11437745" cy="2228132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089E9-13A2-4DC5-A8CB-BF9458E629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55" y="4670819"/>
            <a:ext cx="11437745" cy="19591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z="2200" dirty="0"/>
              <a:t>Omschakelingsplan maken in groepjes</a:t>
            </a:r>
          </a:p>
          <a:p>
            <a:pPr>
              <a:spcAft>
                <a:spcPts val="600"/>
              </a:spcAft>
            </a:pPr>
            <a:r>
              <a:rPr lang="nl-NL" sz="2200" dirty="0"/>
              <a:t>Lessen en </a:t>
            </a:r>
            <a:r>
              <a:rPr lang="nl-NL" sz="2200" dirty="0" err="1"/>
              <a:t>webinars</a:t>
            </a:r>
            <a:r>
              <a:rPr lang="nl-NL" sz="2200" dirty="0"/>
              <a:t> volgen</a:t>
            </a:r>
          </a:p>
          <a:p>
            <a:pPr>
              <a:spcAft>
                <a:spcPts val="600"/>
              </a:spcAft>
            </a:pPr>
            <a:r>
              <a:rPr lang="nl-NL" sz="2200" dirty="0"/>
              <a:t>Afstemmen met praktijkbedrijf</a:t>
            </a:r>
          </a:p>
          <a:p>
            <a:pPr>
              <a:spcAft>
                <a:spcPts val="600"/>
              </a:spcAft>
            </a:pPr>
            <a:r>
              <a:rPr lang="nl-NL" sz="2200" dirty="0"/>
              <a:t>Eindverslag en presentatie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FFE7E0-06B4-4506-A525-5D3EEE0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De Opdracht</a:t>
            </a:r>
          </a:p>
        </p:txBody>
      </p:sp>
    </p:spTree>
    <p:extLst>
      <p:ext uri="{BB962C8B-B14F-4D97-AF65-F5344CB8AC3E}">
        <p14:creationId xmlns:p14="http://schemas.microsoft.com/office/powerpoint/2010/main" val="132376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F69E6E3-5A5F-40F2-843E-09E3037A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Inhoud verslag: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6BEB-69AB-4F8B-A938-F112F29B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200"/>
              <a:t>In het onderzoekverslag werk je de volgende onderdelen uit:</a:t>
            </a:r>
          </a:p>
          <a:p>
            <a:pPr marL="0" indent="0">
              <a:lnSpc>
                <a:spcPct val="90000"/>
              </a:lnSpc>
              <a:buNone/>
            </a:pPr>
            <a:endParaRPr lang="nl-NL" sz="1200"/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1.	Biologische landbouw in Nederland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2.	Bedrijfsspiegel onderzoeksbedrijf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3.	Regelgeving en certificatie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4.	Ketenpartijen en Keurmerken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5.	Voedervoorziening en Voedergewassen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6.	Bodem en Bemesting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7.	Voeding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8.	Fokkerij en voortplanting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9.	Gezondheid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10.	Huisvesting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11.	Agrobiodiversiteit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12.	Saldo berekening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13.	SWOT (incl. marktontwikkeling)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200"/>
              <a:t>14.	Reflectie/ logboek</a:t>
            </a:r>
          </a:p>
          <a:p>
            <a:pPr marL="0" indent="0">
              <a:lnSpc>
                <a:spcPct val="90000"/>
              </a:lnSpc>
              <a:buNone/>
            </a:pPr>
            <a:endParaRPr lang="nl-NL" sz="1200"/>
          </a:p>
          <a:p>
            <a:pPr marL="0" indent="0">
              <a:lnSpc>
                <a:spcPct val="90000"/>
              </a:lnSpc>
              <a:buNone/>
            </a:pP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4251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1DF78-170B-4736-A5D6-14E5D1F6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736E3B-E1FA-4DFD-A6AF-5772C62A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895" y="4200624"/>
            <a:ext cx="6635080" cy="2236564"/>
          </a:xfrm>
        </p:spPr>
        <p:txBody>
          <a:bodyPr/>
          <a:lstStyle/>
          <a:p>
            <a:r>
              <a:rPr lang="nl-NL" sz="2200" dirty="0"/>
              <a:t>Individueel examen</a:t>
            </a:r>
          </a:p>
          <a:p>
            <a:r>
              <a:rPr lang="nl-NL" sz="2200" dirty="0"/>
              <a:t>Samenwerken mag</a:t>
            </a:r>
          </a:p>
          <a:p>
            <a:r>
              <a:rPr lang="nl-NL" sz="2200" dirty="0"/>
              <a:t>Wel zelf verantwoordelijk voor inhoud</a:t>
            </a:r>
          </a:p>
          <a:p>
            <a:r>
              <a:rPr lang="nl-NL" sz="2200" dirty="0"/>
              <a:t>En bekend met inhoud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189379-FAC3-4B77-9DF0-E4D5AB3E2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71" y="979103"/>
            <a:ext cx="10253409" cy="27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2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FF402-9992-4A37-98B7-92D78D08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De groepen:</a:t>
            </a:r>
          </a:p>
        </p:txBody>
      </p:sp>
    </p:spTree>
    <p:extLst>
      <p:ext uri="{BB962C8B-B14F-4D97-AF65-F5344CB8AC3E}">
        <p14:creationId xmlns:p14="http://schemas.microsoft.com/office/powerpoint/2010/main" val="319594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2D218E-788D-4779-AC2E-BCB09B9C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93" y="1977022"/>
            <a:ext cx="10955627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1.	</a:t>
            </a:r>
            <a:r>
              <a:rPr lang="nl-NL" sz="2200" b="1" dirty="0"/>
              <a:t>Biologische landbouw in Nederland</a:t>
            </a:r>
          </a:p>
          <a:p>
            <a:pPr marL="0" indent="0">
              <a:buNone/>
            </a:pPr>
            <a:r>
              <a:rPr lang="nl-NL" sz="2200" dirty="0"/>
              <a:t>•	Beschrijving van de biologische landbouw en de ontwikkeling hiervan in 	Nederland.</a:t>
            </a:r>
          </a:p>
          <a:p>
            <a:pPr marL="0" indent="0">
              <a:buNone/>
            </a:pPr>
            <a:r>
              <a:rPr lang="nl-NL" sz="2200" dirty="0"/>
              <a:t>•	Een overzicht van richtingen binnen de biologische landbouw. 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b="1" dirty="0"/>
              <a:t>3.	Regelgeving en certificatie</a:t>
            </a:r>
          </a:p>
          <a:p>
            <a:pPr marL="0" indent="0">
              <a:buNone/>
            </a:pPr>
            <a:r>
              <a:rPr lang="nl-NL" sz="2200" dirty="0"/>
              <a:t>•	Een overzicht van richtlijnen waar een biologische bedrijfsvoering aan moet 	voldoen volgens 	regelgeving en certificering.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b="1" dirty="0"/>
              <a:t>4.	Ketenpartijen en Keurmerken </a:t>
            </a:r>
          </a:p>
          <a:p>
            <a:pPr marL="0" indent="0">
              <a:buNone/>
            </a:pPr>
            <a:r>
              <a:rPr lang="nl-NL" sz="2200" dirty="0"/>
              <a:t>•	Overzicht met een beschrijving van belangrijke ketenpartijen, afzetmogelijkheden 	en keurmerken.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</a:t>
            </a:r>
            <a:r>
              <a:rPr lang="nl-NL" sz="2400" i="1" dirty="0">
                <a:solidFill>
                  <a:srgbClr val="FF0000"/>
                </a:solidFill>
              </a:rPr>
              <a:t>Deze week inleveren!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50CCEA-6112-4D1C-A6DA-3FDD4938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208" y="188640"/>
            <a:ext cx="2396952" cy="648072"/>
          </a:xfrm>
        </p:spPr>
        <p:txBody>
          <a:bodyPr/>
          <a:lstStyle/>
          <a:p>
            <a:r>
              <a:rPr lang="nl-NL" dirty="0"/>
              <a:t>Deze week:</a:t>
            </a:r>
          </a:p>
        </p:txBody>
      </p:sp>
    </p:spTree>
    <p:extLst>
      <p:ext uri="{BB962C8B-B14F-4D97-AF65-F5344CB8AC3E}">
        <p14:creationId xmlns:p14="http://schemas.microsoft.com/office/powerpoint/2010/main" val="24153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780C417-5411-49FF-A149-45CD7372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72240"/>
            <a:ext cx="9144000" cy="306019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FD82253-5490-4551-B017-3BF0FD6E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1052736"/>
            <a:ext cx="4413176" cy="648072"/>
          </a:xfrm>
        </p:spPr>
        <p:txBody>
          <a:bodyPr/>
          <a:lstStyle/>
          <a:p>
            <a:r>
              <a:rPr lang="nl-NL" dirty="0"/>
              <a:t>Tot volgende week!!</a:t>
            </a:r>
          </a:p>
        </p:txBody>
      </p:sp>
    </p:spTree>
    <p:extLst>
      <p:ext uri="{BB962C8B-B14F-4D97-AF65-F5344CB8AC3E}">
        <p14:creationId xmlns:p14="http://schemas.microsoft.com/office/powerpoint/2010/main" val="217492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0BDD1-B2FD-4B89-BC51-4C69226F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B97EE5-97ED-4B8C-935D-999CF9C9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15" y="1457266"/>
            <a:ext cx="11449050" cy="4419599"/>
          </a:xfrm>
        </p:spPr>
        <p:txBody>
          <a:bodyPr>
            <a:normAutofit/>
          </a:bodyPr>
          <a:lstStyle/>
          <a:p>
            <a:r>
              <a:rPr lang="nl-NL" sz="2200" dirty="0"/>
              <a:t>Intro Keuzedeel</a:t>
            </a:r>
          </a:p>
          <a:p>
            <a:r>
              <a:rPr lang="nl-NL" sz="2200" dirty="0"/>
              <a:t>Uitleg opdracht en examen</a:t>
            </a:r>
          </a:p>
          <a:p>
            <a:r>
              <a:rPr lang="nl-NL" sz="2200" dirty="0"/>
              <a:t>Werkverdeling groepjes</a:t>
            </a:r>
          </a:p>
          <a:p>
            <a:endParaRPr lang="nl-NL" sz="2200" dirty="0"/>
          </a:p>
          <a:p>
            <a:r>
              <a:rPr lang="nl-NL" sz="2200" dirty="0"/>
              <a:t>Sector verkenning</a:t>
            </a:r>
          </a:p>
          <a:p>
            <a:r>
              <a:rPr lang="nl-NL" sz="2200" dirty="0"/>
              <a:t>Omschakelplan</a:t>
            </a:r>
          </a:p>
          <a:p>
            <a:r>
              <a:rPr lang="nl-NL" sz="2200" dirty="0"/>
              <a:t>Huiswerk</a:t>
            </a:r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Programma volgende week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2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59109-EC8D-415A-850C-9E3DA512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kiezen jullie voor keuzedeel </a:t>
            </a:r>
            <a:br>
              <a:rPr lang="nl-NL" dirty="0"/>
            </a:br>
            <a:r>
              <a:rPr lang="nl-NL" dirty="0"/>
              <a:t>Biologische Bedrijfsvoering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0EBEF-FB6C-4C39-A35A-C283217A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/>
              <a:t>?</a:t>
            </a:r>
          </a:p>
          <a:p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??</a:t>
            </a:r>
          </a:p>
          <a:p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???</a:t>
            </a:r>
          </a:p>
          <a:p>
            <a:endParaRPr lang="nl-NL" sz="2800" b="1" dirty="0"/>
          </a:p>
          <a:p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????</a:t>
            </a:r>
          </a:p>
          <a:p>
            <a:endParaRPr lang="nl-NL" sz="2800" b="1" dirty="0"/>
          </a:p>
          <a:p>
            <a:endParaRPr lang="nl-NL" sz="28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80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57FBF-3B87-4EBB-BC8B-02325467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BC6EAA9-A223-4F51-9B98-63B8B7ECF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64632"/>
            <a:ext cx="5835127" cy="3743289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6815B0-F9F5-475A-B1B5-8C64D4F0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58" y="18840"/>
            <a:ext cx="5397042" cy="27018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0F18623-D79E-4E0A-9052-EB5A605C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902" y="2541544"/>
            <a:ext cx="5334311" cy="19145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9180AEB-BC4F-45DF-9BBF-AED2247CA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8429"/>
            <a:ext cx="5265272" cy="164577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4AE2577-FA6D-4FBA-BE88-494CE47C8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3568" y="93904"/>
            <a:ext cx="6981825" cy="19145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0D4ED5-C45D-4842-8796-A07E40393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757" y="4531132"/>
            <a:ext cx="4937681" cy="211385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C1A2021-1A2E-4226-A8F2-DF57F04A9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916" y="1429097"/>
            <a:ext cx="4583941" cy="12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6EB41-2833-4263-9FF5-C282FC08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968" y="332656"/>
            <a:ext cx="4341168" cy="648072"/>
          </a:xfrm>
        </p:spPr>
        <p:txBody>
          <a:bodyPr/>
          <a:lstStyle/>
          <a:p>
            <a:r>
              <a:rPr lang="nl-NL" dirty="0"/>
              <a:t>Veehouderij Anno 2030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82E381-CA29-444C-B9BA-412527DF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9304">
            <a:off x="6353186" y="2399152"/>
            <a:ext cx="3837308" cy="33008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38A896-B710-47AD-A2FD-2076E2579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5" t="11531" r="2751"/>
          <a:stretch/>
        </p:blipFill>
        <p:spPr>
          <a:xfrm>
            <a:off x="213499" y="48375"/>
            <a:ext cx="3454859" cy="65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2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71FC9-01CF-46DE-9628-0BA86C4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016" y="332656"/>
            <a:ext cx="7925120" cy="648072"/>
          </a:xfrm>
        </p:spPr>
        <p:txBody>
          <a:bodyPr/>
          <a:lstStyle/>
          <a:p>
            <a:r>
              <a:rPr lang="nl-NL" dirty="0"/>
              <a:t>‘Vier’ landbouwvormen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B4412-2C70-4A81-90A5-CB1B02E4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991" y="1200809"/>
            <a:ext cx="6635080" cy="5324535"/>
          </a:xfrm>
        </p:spPr>
        <p:txBody>
          <a:bodyPr>
            <a:normAutofit/>
          </a:bodyPr>
          <a:lstStyle/>
          <a:p>
            <a:r>
              <a:rPr lang="nl-NL" sz="2000" b="1" dirty="0"/>
              <a:t>Gangbare landbouw</a:t>
            </a:r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r>
              <a:rPr lang="nl-NL" sz="2000" b="1" dirty="0"/>
              <a:t>Biologische landbouw</a:t>
            </a:r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endParaRPr lang="nl-NL" sz="2000" b="1" dirty="0"/>
          </a:p>
          <a:p>
            <a:r>
              <a:rPr lang="nl-NL" sz="2000" b="1" dirty="0"/>
              <a:t>Biologisch-dynamische landbouw</a:t>
            </a:r>
          </a:p>
          <a:p>
            <a:endParaRPr lang="nl-NL" sz="2000" b="1" dirty="0"/>
          </a:p>
          <a:p>
            <a:endParaRPr lang="nl-NL" sz="2000" b="1" dirty="0"/>
          </a:p>
          <a:p>
            <a:r>
              <a:rPr lang="nl-NL" sz="2000" b="1" dirty="0"/>
              <a:t>Geïntegreerde landbouw 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E228123-52C5-41BB-9287-2C3C67CB2B84}"/>
              </a:ext>
            </a:extLst>
          </p:cNvPr>
          <p:cNvSpPr txBox="1"/>
          <p:nvPr/>
        </p:nvSpPr>
        <p:spPr>
          <a:xfrm>
            <a:off x="5744583" y="980728"/>
            <a:ext cx="61122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Goedkoop voedselpakket produceren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Hoog inkomen halen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Kwalitatief hoogwaardig voedsel produceren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Dierwelzijn verbeteren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Plantvriendelijk produceren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Energie-efficiënt produceren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Derde wereld-vriendelijk produceren</a:t>
            </a:r>
          </a:p>
          <a:p>
            <a:pPr lvl="1"/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Ontplooiing van de mens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Ontwikkeling van de maatschappij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Extra ontzien van het milieu waar dat kan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/>
              <a:t>Kringlooplandbouw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9FB8A9-6E8C-4ACB-8073-F47E31D0D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6" y="2841819"/>
            <a:ext cx="1243692" cy="13595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C1481F-A3D2-4CDD-A46A-02B70161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5" y="4840942"/>
            <a:ext cx="1300083" cy="7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PPEN NAAR een natuur- en landschaps-inclusieve KRINGLOOPLANDBOUW, hoe  daartoe te komen? | Rosendal Produkties">
            <a:extLst>
              <a:ext uri="{FF2B5EF4-FFF2-40B4-BE49-F238E27FC236}">
                <a16:creationId xmlns:a16="http://schemas.microsoft.com/office/drawing/2014/main" id="{6F0E96EF-64D2-4841-8747-A84B473D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709" y="68262"/>
            <a:ext cx="9463048" cy="678973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7941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EBD31-79D4-48E6-B421-931CF1C8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Biologische Landbouw: 5% groei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BBD5C7-8DCD-4884-8984-C48F937D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175" y="1709738"/>
            <a:ext cx="9353650" cy="44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26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CB4E1-22F4-44D5-8D35-0FBD9420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Biologische Bedrijfsvoering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2E13BF-872E-46F9-A0D2-A8437E29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30" y="1343547"/>
            <a:ext cx="5788690" cy="51085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7651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BA33205-633E-4423-8DC2-C1740F09358C}" vid="{4F5F1DD0-5690-4C2C-8AE2-3D7100F526A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1802</TotalTime>
  <Words>330</Words>
  <Application>Microsoft Office PowerPoint</Application>
  <PresentationFormat>Breedbeeld</PresentationFormat>
  <Paragraphs>113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Thema1</vt:lpstr>
      <vt:lpstr>Keuzedeel Biologische Bedrijfsvoering  Introductie les:  Opdracht en Programma</vt:lpstr>
      <vt:lpstr>Programma</vt:lpstr>
      <vt:lpstr>Waarom kiezen jullie voor keuzedeel  Biologische Bedrijfsvoering </vt:lpstr>
      <vt:lpstr>PowerPoint-presentatie</vt:lpstr>
      <vt:lpstr>Veehouderij Anno 2030</vt:lpstr>
      <vt:lpstr>‘Vier’ landbouwvormen</vt:lpstr>
      <vt:lpstr>PowerPoint-presentatie</vt:lpstr>
      <vt:lpstr>Biologische Landbouw: 5% groei</vt:lpstr>
      <vt:lpstr>Biologische Bedrijfsvoering</vt:lpstr>
      <vt:lpstr>PowerPoint-presentatie</vt:lpstr>
      <vt:lpstr>PowerPoint-presentatie</vt:lpstr>
      <vt:lpstr>De Opdracht</vt:lpstr>
      <vt:lpstr>Inhoud verslag:</vt:lpstr>
      <vt:lpstr>PowerPoint-presentatie</vt:lpstr>
      <vt:lpstr>De groepen:</vt:lpstr>
      <vt:lpstr>Deze week:</vt:lpstr>
      <vt:lpstr>Tot volgende week!!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Voerbehoefte Varkens</dc:title>
  <dc:creator>Nea Wolfs</dc:creator>
  <cp:lastModifiedBy>Sandra Thijssen</cp:lastModifiedBy>
  <cp:revision>34</cp:revision>
  <dcterms:created xsi:type="dcterms:W3CDTF">2018-12-18T10:52:52Z</dcterms:created>
  <dcterms:modified xsi:type="dcterms:W3CDTF">2021-11-15T08:14:15Z</dcterms:modified>
</cp:coreProperties>
</file>